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6858000" cy="9144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91" autoAdjust="0"/>
    <p:restoredTop sz="94669" autoAdjust="0"/>
  </p:normalViewPr>
  <p:slideViewPr>
    <p:cSldViewPr>
      <p:cViewPr varScale="1">
        <p:scale>
          <a:sx n="77" d="100"/>
          <a:sy n="77" d="100"/>
        </p:scale>
        <p:origin x="-1470" y="-9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8F22F6-CBA6-4554-AF1B-8A8712F26397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AB0B63-DAF3-46BA-B0EF-B2A16281FF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961605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ABF10C-685E-4FD9-B945-337FEA35B10B}" type="datetimeFigureOut">
              <a:rPr lang="ru-RU" smtClean="0"/>
              <a:pPr/>
              <a:t>13.02.2024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03425" y="744538"/>
            <a:ext cx="27908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4E892-98B8-4429-A9B7-F0DD84FDB29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2003425" y="744538"/>
            <a:ext cx="2790825" cy="3722687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203DB0-8171-4E6C-9FE4-76AF715B84E1}" type="slidenum">
              <a:rPr lang="ru-RU" smtClean="0"/>
              <a:pPr/>
              <a:t>1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820869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7059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74663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671240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51588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439644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1254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32673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02547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896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4692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81351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4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2CFE57-1FE1-4007-ACC3-8DC95E75CDF0}" type="datetimeFigureOut">
              <a:rPr lang="ru-RU" smtClean="0"/>
              <a:pPr/>
              <a:t>13.02.2024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7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7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2203B-5D06-4B2A-90DA-81DEABC26A4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0361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28" y="59500"/>
            <a:ext cx="1116124" cy="1056117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Прямоугольник 2"/>
          <p:cNvSpPr/>
          <p:nvPr/>
        </p:nvSpPr>
        <p:spPr>
          <a:xfrm>
            <a:off x="1358771" y="59501"/>
            <a:ext cx="5166574" cy="1056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Чем опасна «</a:t>
            </a:r>
            <a:r>
              <a:rPr lang="ru-RU" sz="3200" b="1" dirty="0" smtClean="0">
                <a:solidFill>
                  <a:srgbClr val="C00000"/>
                </a:solidFill>
                <a:latin typeface="Arial Black" pitchFamily="34" charset="0"/>
                <a:cs typeface="Aharoni" pitchFamily="2" charset="-79"/>
              </a:rPr>
              <a:t>серая</a:t>
            </a:r>
            <a:r>
              <a:rPr lang="ru-RU" sz="32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» зарплата</a:t>
            </a:r>
            <a:r>
              <a:rPr lang="en-US" sz="3200" b="1" dirty="0" smtClean="0">
                <a:solidFill>
                  <a:schemeClr val="tx1"/>
                </a:solidFill>
                <a:latin typeface="Arial Black" pitchFamily="34" charset="0"/>
                <a:cs typeface="Aharoni" pitchFamily="2" charset="-79"/>
              </a:rPr>
              <a:t>?</a:t>
            </a:r>
            <a:endParaRPr lang="ru-RU" sz="3200" b="1" dirty="0">
              <a:solidFill>
                <a:schemeClr val="tx1"/>
              </a:solidFill>
              <a:latin typeface="Arial Black" pitchFamily="34" charset="0"/>
              <a:cs typeface="Aharoni" pitchFamily="2" charset="-79"/>
            </a:endParaRPr>
          </a:p>
        </p:txBody>
      </p:sp>
      <p:pic>
        <p:nvPicPr>
          <p:cNvPr id="1030" name="Picture 6" descr="F:\На подпись\проект\2.jpe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1259634"/>
            <a:ext cx="2520280" cy="162018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" y="971601"/>
            <a:ext cx="2420888" cy="30963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Получая часть зарплаты в «конверте» работнику гарантированы</a:t>
            </a:r>
            <a:endParaRPr lang="ru-RU" sz="1600" dirty="0" smtClean="0">
              <a:solidFill>
                <a:srgbClr val="C00000"/>
              </a:solidFill>
              <a:latin typeface="Arial Black" pitchFamily="34" charset="0"/>
            </a:endParaRP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минимальные: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отпускные, больничные, выходное пособие при увольнении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80629" y="3869922"/>
            <a:ext cx="2556283" cy="1422159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bg1"/>
                </a:solidFill>
              </a:rPr>
              <a:t>Требуйте от работодателя официальную зарплату!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869162" y="971602"/>
            <a:ext cx="1922512" cy="190821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Вам могут отказать в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получении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кредита</a:t>
            </a:r>
            <a:r>
              <a:rPr lang="ru-RU" dirty="0" smtClean="0">
                <a:solidFill>
                  <a:schemeClr val="tx1"/>
                </a:solidFill>
                <a:latin typeface="Arial Black" pitchFamily="34" charset="0"/>
              </a:rPr>
              <a:t> (ипотеки)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420890" y="2879814"/>
            <a:ext cx="2448272" cy="1980220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Вы рискуете   </a:t>
            </a:r>
            <a:r>
              <a:rPr lang="ru-RU" sz="1600" dirty="0" smtClean="0">
                <a:solidFill>
                  <a:schemeClr val="tx1"/>
                </a:solidFill>
                <a:latin typeface="Arial Black" pitchFamily="34" charset="0"/>
              </a:rPr>
              <a:t>не получить «серую» часть зарплаты в случае конфликта с работодателем</a:t>
            </a:r>
            <a:endParaRPr lang="ru-RU" sz="1600" dirty="0">
              <a:solidFill>
                <a:schemeClr val="tx1"/>
              </a:solidFill>
              <a:latin typeface="Arial Black" pitchFamily="34" charset="0"/>
            </a:endParaRPr>
          </a:p>
        </p:txBody>
      </p:sp>
      <p:pic>
        <p:nvPicPr>
          <p:cNvPr id="1026" name="Picture 2" descr="F:\На подпись\проект\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5145" y="2879813"/>
            <a:ext cx="2066529" cy="10612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</p:pic>
      <p:sp>
        <p:nvSpPr>
          <p:cNvPr id="7" name="Прямоугольник 6"/>
          <p:cNvSpPr/>
          <p:nvPr/>
        </p:nvSpPr>
        <p:spPr>
          <a:xfrm>
            <a:off x="4437112" y="3941058"/>
            <a:ext cx="2592288" cy="41492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(8172</a:t>
            </a:r>
            <a:r>
              <a:rPr lang="ru-RU" sz="2000" b="1" dirty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) 57-06-25</a:t>
            </a:r>
          </a:p>
        </p:txBody>
      </p:sp>
      <p:pic>
        <p:nvPicPr>
          <p:cNvPr id="1027" name="Picture 3" descr="F:\Новая папка\проект\отобранные\картинка труд дог труд книжка.jpe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6994" y="4860034"/>
            <a:ext cx="3312368" cy="194421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Скругленный прямоугольник 8"/>
          <p:cNvSpPr/>
          <p:nvPr/>
        </p:nvSpPr>
        <p:spPr>
          <a:xfrm>
            <a:off x="80630" y="5148064"/>
            <a:ext cx="3564395" cy="16561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      Работодатель!             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Легализуй трудовые отношения</a:t>
            </a:r>
            <a:r>
              <a:rPr lang="ru-RU" sz="2000" dirty="0" smtClean="0">
                <a:solidFill>
                  <a:srgbClr val="FF0000"/>
                </a:solidFill>
                <a:cs typeface="Aharoni" pitchFamily="2" charset="-79"/>
              </a:rPr>
              <a:t>!</a:t>
            </a:r>
            <a:endParaRPr lang="ru-RU" sz="2000" dirty="0">
              <a:solidFill>
                <a:srgbClr val="FF0000"/>
              </a:solidFill>
              <a:cs typeface="Aharoni" pitchFamily="2" charset="-79"/>
            </a:endParaRPr>
          </a:p>
        </p:txBody>
      </p:sp>
      <p:pic>
        <p:nvPicPr>
          <p:cNvPr id="14" name="Picture 4" descr="F:\Новая папка\проект\25.jpe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0800000" flipV="1">
            <a:off x="80630" y="6804248"/>
            <a:ext cx="3276364" cy="223224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Скругленный прямоугольник 9"/>
          <p:cNvSpPr/>
          <p:nvPr/>
        </p:nvSpPr>
        <p:spPr>
          <a:xfrm>
            <a:off x="3501009" y="6516216"/>
            <a:ext cx="3356992" cy="2736304"/>
          </a:xfrm>
          <a:prstGeom prst="roundRect">
            <a:avLst/>
          </a:prstGeom>
          <a:noFill/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0000"/>
                </a:solidFill>
                <a:latin typeface="Arial Black" pitchFamily="34" charset="0"/>
              </a:rPr>
              <a:t>Платить «по-серому», значит нарушать:</a:t>
            </a: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з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аконодательство РФ</a:t>
            </a: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п</a:t>
            </a:r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рава работников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дискредитировать свою репутацию</a:t>
            </a:r>
            <a:r>
              <a:rPr lang="ru-RU" sz="1600" dirty="0" smtClean="0">
                <a:solidFill>
                  <a:schemeClr val="bg2">
                    <a:lumMod val="50000"/>
                  </a:schemeClr>
                </a:solidFill>
                <a:latin typeface="Arial Black" pitchFamily="34" charset="0"/>
              </a:rPr>
              <a:t>! </a:t>
            </a:r>
            <a:endParaRPr lang="ru-RU" sz="1600" dirty="0">
              <a:solidFill>
                <a:schemeClr val="bg2">
                  <a:lumMod val="50000"/>
                </a:schemeClr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2792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191</TotalTime>
  <Words>82</Words>
  <Application>Microsoft Office PowerPoint</Application>
  <PresentationFormat>Экран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работы с убыточными организациями</dc:title>
  <dc:creator>Болдырева Виктория Михайловна</dc:creator>
  <cp:lastModifiedBy>Пользователь</cp:lastModifiedBy>
  <cp:revision>27</cp:revision>
  <cp:lastPrinted>2019-05-23T12:01:16Z</cp:lastPrinted>
  <dcterms:created xsi:type="dcterms:W3CDTF">2018-02-16T12:00:02Z</dcterms:created>
  <dcterms:modified xsi:type="dcterms:W3CDTF">2024-02-13T09:56:31Z</dcterms:modified>
</cp:coreProperties>
</file>